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Lato-boldItalic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enome.gov/Pages/Education/Modules/PTCTasteTestActivity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.pinimg.com/474x/5f/0f/66/5f0f66fc89a30c452aadec9b75fcfdf8--water-animals-tropical-fish.jp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genetics.utah.edu/content/basics/ptc/images/ptc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b4e88aa5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b4e88aa5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b4e88aa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b4e88aa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https://www.genome.gov/Pages/Education/Modules/PTCTasteTestActivity.pdf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b4e88aa5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b4e88aa5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https://i.pinimg.com/474x/5f/0f/66/5f0f66fc89a30c452aadec9b75fcfdf8--water-animals-tropical-fish.jpg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:image/jpeg;base64,/9j/4AAQSkZJRgABAQAAAQABAAD/2wCEAAkGBw8PDw8PDw8PDQ0NDQ0NDg0NDQ8ODQ0OFREWFhURFRUYHSggGBolGxUWITEjJyktLi4uGB8zODMsNygtLisBCgoKDg0OFxAQFy0fHSAtLSstLS0rLSsrLS0rLS0tLS0tKy0tLS0tKystLS0rLS0tLSstLS0tLS0tKy0tLS0tLf/AABEIALgBEQMBEQACEQEDEQH/xAAbAAADAQEBAQEAAAAAAAAAAAABAgMABAUGB//EAEEQAAICAQMCAgYHBAgGAwAAAAECAAMRBAUSEyExQRciUVKT0gYUMmFxgZEHFSNTJDNCYnKhscEWQ0SS0fFjgoP/xAAaAQADAQEBAQAAAAAAAAAAAAAAAQIDBAUG/8QAMREAAgIBAgUCBQQBBQEAAAAAAAECEQMEEgUVITFhQVETFCIykUJSgaHwBiNxseEW/9oADAMBAAIRAxEAPwD8kAns0cIwECRwI0hWECMQ2IyQgQCwgR0IIEBDYgIOIwCBChBxHQrCBCgsOIxWELCgs3GArDiFBZsQoVmxCgNiFAbEKA2IUOzYhQWDEVBYMQGLiFDARExgIiHYpEKHYpETQ0xCJJViEQKsGIgNiAzYgBgIxWOBGkKxgsdE2MFjoVh4woVhAjoLDiArGxGKwhY6FYwWFCsPGFBZuMYrG4woVh4woVh4R0FhCQoVm4QoNxuEdBZuEKCzcIUFm4QoLNwioLNxhQ7AVioLBxhQWArCh2LxiodilYqKsUrChpg4xDTEKxUUmKVioqxeMKCzcYqCzcYUFhCyqCxwIE2MFjJsIEYWMFgKwhY6FYwWOiWxgkKFYwSOhbhuEqhbgiuFEuQwrjoNwwrjoW4PThQtwRXDaLcHpx7Rbg8IbQ3G6ce0NxunDaG43ThtDcbpw2huN04tobgdOLaG4BrhtHuB04UPcL04qHuB05LQ9whriorcIa4qGpClIqKTEKRUOxSsRVi8YUOzcYUFm4woLCFjoLGCxpCbHCR0Q2MEjSCxuEaRLY4rjolyGCRpC3DCuOiXIcVxpEuQ3TlbRbhhXHtFuCK4bRbhhXK2i3DdOPaLcEVw2i3B6ce0NxunDaLcHpw2huN04bQ3G6cNobjdOG0NwOnDaG4xri2huB04OI9wOnFtHuAa4to9wpqi2j3CGuTtK3CGuLaVuENclxGpEzXJaKUhCkVFbgFIqKUheEKHZuEKCzBZSQNjhYUTY4WOibHVJSRLYwSNITY4SVtJscJK2k7hwkaiS5DBJW0TkPwjUSdwQke0W4cJDaS5BCStobhuEe0ncEVx7Q3B4Q2i3B6cdC3B4Q2huNwhtDcbhDaG43CG0NwOnFtDcApDaPcDpwcQ3A4RbR7gGuKh7hTXE4j3CFJO0rcIa5LiUpClJLiUpE2STtKUiZrk7StwpSS0UpCFIqKsHCFBYFWNIbY4WVRNjhYJE2UVZaRLY4WUkS2OFlJEtjhZVE2OFjSJsYJGkS2PwlUKy9Gkss7Vo1hHjwUtj8ceEmeSMPudFQhOf2qy2o266oZsqesHwLKQP1kQz45uoyQ8mDJDq4sgEnRRhYQkqhWMFhQrDxjoLDxhQrNxhQrDwhQWbhCgs3CFBYOEVBZuEKHYDXCgsHCKh7gFIto9wpSKh7hCkmitwhSJorcTZJLRSZNkkNFJk2STRaYjLJaKTF4xNFWDjFQWSURI0ZRRKohsdRKSJbKKstENlAsaJbHCyqJbHCykiWx1WUkS2OFlJE2WorU5LsK60UvbYfBKx4t9/l+syz5FjhZtgwvLNRPL130n1NgarTMdNo1ctWtYZLHA7BnYdyT44ngZHue6fU95TWJbIdCGk3DXVgtVqbgv9oljbX38eWeQH5jE87LqIxf0o1xxnLuzs0u+q1nG+peLYy+mwj1nzbgW4OD/AHSJ1YOL5IdJdUZZOH4snpTPRWytjit+oPL1HR/HzVgCDPoNNxHDnXR0/Y8TU8PzYZdrXuWXTufBGP4KTOp5sS7zX5OVafK+0H+Dor2rUN4U2n/82H+sxlrtPHvNfk2joNRLtBl02DVn/kOB9+B/qZlLiukX6zaPCdW/0FP+HdX3/gnt45dB/vM3xnRr9f8ARXJdZ+z+wH6Pav8AksfwZD/vGuMaN9pifBtYv0ErNl1K+NFuPaEJH+U2jxLTS7TRjLhupj3gc7aO0eNdg/Gth/tN46rA+01+TJ6POv0P8EihHiCPxGJossH2kZvDkXeLAFmhmYrAVg4xf8BYCsKHYpSS0OxSsVFJiMslopMmyyWikybLJaLTJssiikyZWJouxCslodm4yaHZyqJCNmUUSkQ2UUS0SyqiUiGygEpIgdRKRLZQCWS2OFjRLYwEpE2c27BjQyAZV2r6gA9biDn/AFxOXWQcoKjr0WTZNnEKOABHJQB4huOBPCzwk7OiObr1PotHtDahK2R+iVYZvYqtoDHjwV1rUn24yf8AaeFkx7JPqfQafdOK6USXS6Chn/itqWPPFmBWr48cHPIg+H5zPZJnbGMV3PQ/4oZQlVX1fTMQoQcqkZMHuoDH7j5eY7Qji2uy3NVVFD9K9RYK8XKrcslVrua0AgdmVUye+fCVsfq/7DcvT/ofS7nqW8bdUzpW9rKu36kBxWCTwLhRk9hj2yXFf4y1KTOyt9QUHqanBCMGvejTC71c4wz8lY+GMSXFehVsIut5FWpspVrAxbV6/S18O+cEKSSvniPZa/8ABWyVG9nlnr7cpIZc/vYFMrkDivDIB/Hzj+F4f4Gpf5Zn325WC9bQV2EKFpfdRy5eeCEx7PHx7w+Dfo/wNyr1Gu+kepTub9trw2MXbsD2x7FrMFj9k/wJy6dzmt+mHqX51u3X2UKxFKUW2dUkZCLZnDd+3YeUqsqaq1/Jm9j9mHbvpFRqMq+kpttZeaV6f1j9nupZR2Pge/3zZarUY3amxPSYMqpwX8FtR+6z9rUJobeRXo33BSrDxBDDI/HwnoYuN6uPdbjzM3A9LPs9pDWbJZWvNSLK/VwyENzzjBXH2hk/5T1tPx3FN1kW1nk6jgGWCvG9x5ZE9yMlJWn0PAlGUXUlTBiOhWKVhQ0xCslopMmyyWi0ybCQ0WmSYSSkxCJLKTEIktFIGIqGcYmSOhlFlIljggeJxDfFepLTGFq+8P1j+LD3J2P2LI6nzH6iUssP3Ihxl7DdVfeX9RL3w9ydkvYtR65ATLk+AUE5/SS9TiXeSKWnyvtFnWmitJxwbP8AeHH/AFky1unir3ouOi1EnWxjdOtQDZfRXkgAc+bcs/ZOPA9vCceTjOKP2Kzsx8Gyy++SRzjettQnna9mORGCqDtjsQMsO84svGM81UI0d+Pg+nh1lOxU+kVBBWith2UkaXb3vv5eeHsbA8vKeXPJmyfdL+z0YYMOP7Yf0VRNRqBy/dm76pVOeVztpcse44oq4HfzBzMXFes0bLquzLL9H9aAD+59uqGBk7jqOq6/4iz5/LEa+H+5/wADqX7UU46yrCPr9g21QGAWm2lXT70AQnPf2yksa7RbE3L3SItrLD2b6U0gABfUruBI/FQCx/OUoe2F/kmUn+847L9Mo/ifSDW3eAVNPVrMkDAIBawDvjxMuOObfTFQLzOzzrf3Q3HlbvVzvyYF10PJT5EFmJ748QfKVtzdoxigltXqzVDZuQJ0+83LYccnbR0hmHbAwME5Iyc57wWLUPp0RO6FX1GXWbIMCzbtWqhyhevcg96n2AEBf/ct4NR+5C3xa7F0t2EjKaHeLObNgrq6cjHckcT3P4yHHOm02h/S12OjTU7SMnS7JumsIrc/0u4V1IAMnJTt+p85zz+Iu80hpWukRN13V71r06bdpUKoun04rW2mqqxzlkB5AswDDOT3Pf7pEMah9Tk+p2rEkmq6ja3Q6nT01epfoG73tX1s6fUIvYNkNkP2KlfDAWTcXLwbYenRdGj1tdVrm2rSX7dRW1uotNmsurrqs1DWP6gRQwPEZDDHkABDHFSk0/Q5dR36HuDVPo9OwNVI1FdemrsGmH9H+s2Lm5ECkY9UcjxwOWZlKCU6Ncc/otnn7wVZldRxa1epZXgAIzHOPAZJzk59s+y4H8VYPr7eh8Zx54nqFt7+p589k8EUiAxGElopMRhE0UiTCQ0WmTYSGi0TMlopCESS0wcYDs4VmKOhlazjuMZHcZ8MwatC9TzqrSxPL7WTn8Zwvp0OqcaXTsXJVRliAPZ5mS4tmaTfY6qNLdaAVRdLSf8AqdSOCfl7ZkpQXbq/Y6selfRzZ7u227Hp1Hq3bxriR6tdZKK3hgAdsfjObL8aXd7Eephw4ortZfW0bhqmqeuqjZaKXZke63D8SPNR5TikscX3cmdkYtrolE8nX6KhrGfVb9Q+WBb6tW1lmR2wvc+UIxk30xscox9Zo87UazZqSQlet3MhuXPVXimln+9B3Imq0uaXV0jPfhT9ZHboN/1X9ZoNn0laNlVsr26y9jjxHPtmV8th7TyMp5Zv7MZ6Cbl9J7srXXbQRX1SRp6NMOJJ8Cw/y8ZMoaSC72Ceok+yRzavaN9s9bUbktLFQRTbuvSc+wcUPEGL4mBdof0L4eV95HDqfozpqmA3Dd9OtrDLVVLZq7FJ9rZIjWeT+zGS8CT+qZz37bslYOdbr8n+rsGkVa3HvDI7jykqeofogcMPq2VpH0eqatXbdNYv2rbK+jSinwwFYBsffN4PUr0IlDF6HVz2NFrHU3DUGzUpaLqtPXU9FKjiKWDnD57klfMRS+ZkXCEF2R7O4/SDQU2a3UdX952bgE0iaFqH0o0umBJwzEZDAHiOImMcOR9O38mrq/c87/ibS01ppU2MWpp3a2pdTfbqenZbgNyAXzx4fhJlGV3KY3a6bT6LR67eiiiva9q0emWrqrXZpMqgAJ8A2Qe3smLniT+7qL4cn60de3a/cbKEv+u7VtauOfGnbytrJ/8AcweWF9LbBwfvaPI+kW56twjfX7twp6o62nFNemo4Dvizj/ZyBn7pCcZS7UbQhtfc5t3+jOqrK6jqs1lgVyaHzXWxwSwA88eHtxJ+Il0Z0q11PrqdvbcdEaAbqbUSqtWtRvWKjOAHHmPEjt+pmDdP3IlPruBV9GNPVleVqdT+trrteqmxsdyUBxnx7xfEm30NZ/Da3Et51OnSldPSFCqf6tFwqgdiD7cz3OGcJyZpb8qpHz3FOMY8MHDE7kfPOxJyTknuSfOfaQhGCUYqkj4eeSU5OUnbYhlCFIiBCkRFCGSykTaSy0SYSGWibCQykIZLKQIDPPWYo6mVWUiGSt0mTyXs3sPg0znivqjSGWltfYOkoKWByiW2AFuVpxRUPafbOfLidHTizK6XY6SK9S+XN+6XDstNOa9Mn90fdOfbs9Ukegpt9PU9gaLd1QLX9T2iluwXnVXYR958TOOUsDfrI64/Frr0PKP0RBIfVbtQyjnz/itYwUe6SfOL5jb9mIuMN3eY2no2dsrpdDrdy6KZdzqOlUW/w9jj8pEs2olHq0v46lpYU+1nbVqra8XJpts2vpKawzVHUWBWHY5z4zRaPLOPVt/89DKWvwxlti1fjqctm9I3e7edZZgfY0idBMewAYxG+H0uyBa3r2f/AEcz63brVz9e1fM+qBrDfdWR7DxYTH5TKn2VFvURfuKr7LTpgWRNdq67S3/Uaeq4E/Zz39UA+HniZSwZ3L2QLLjpdLZdNTsek6ltQt1Vt9bVHSKw6dPUHrFXI/IecSw6ma2r0NN+GP1M6aN62xKVsp0t2q1GjqFaUbhqfUqrduLrXnsxGR4DzmUsOeDqXQ0jPE0mldGr3pW0l22bTRbZ9b5m/wCs9MHR1scPTWTjP45jUpJuWRhKKklGCPpm3WnTbzpGuFf1araW0+nVF6nSvWwAvxAPreIz98yjmk8fTvZc8dTq/Q49o3p61sFOnp+tW6vU32bhrUVmtBclCKx3Hbj2OMRTm36hCup16/Xa6/pO2t0tHZi5r0PrseWQCWY574mG5e39lNP0ZbZ9oewMja/U6kWENeGfiXGCOPh2HfwEmU+t7RqHTud1v0U01nay51CgKB1AFVR4AZ8IllYOB5O6bHt4QpTY1b59YgpYXGCMZYEj8palN+liUYru6JUUtXyPWsUWDixdy1rLjsAfETrw6DPm7QMM3EsOFfXkOinedTWV43MemOKlu54jGO+funr4f9PN9ckqPDz/AOpIdVCFktXud1pLO5Jbxx2/KevpeD6bB1Stnj6njWozLbdI4zPVSo8m2wQEAwHYpEQxTEUTMllIRpLKRJpLNESaQy0IRJKQsKA4FmB1sospEMssohmtfC/ZD5OOB8G+6LJ9pWLpKylB193Kuuynb9Oi8mKlawB+PiZ5WaEMf3Kz2tPnU+kWcKaHaiT9a3C6+zPfp1u6/wDcZDllr6IJI3v1k/6OnT6LZwQldWo1Tc1YMxKKB5g/dJhh1OR0qRnPU44LdI769BpqrHbTVtUrE/acs2PZ9wnsaXSfDj9fVnh6zWvLL6eiOum0ryHTquDrwNd/ao58CxwcATXU4viQ6OjHR5ljydTt23S73VYOiNtFOepUo+q1V6gDxVfPH3meNljhS2yuz6SFySkmdOq1O8oWNu6bRolHrrWh0zgDzXshOB7TM4Qw1ShJmrcv3HRXXvYcVJue06u3ufq7pQHYkcsYKDuR/lF/stW4NIf1Jpbup5+pq1hqtvF2xXFLqtNbWtA4pc7DChsYZu+Tj2Qbx7tsVJC6pNtqiWlqqS/q3Kl7CpqGFdSpp+Ibt0q/IYHie5zPRhw1zxfU+rPHy8WUM30dkNr6tvZQ31PugZmyyj/twMzklwOrlKZv/wDQXUYw6nhafc9Agfo6UjkST67IT+PnOOWl066W2bPiOpi62pHXoitpB6IRV/8AkZiB7O82wcKhmfTojnzcbyY+lHa1FZGOGO+ftv8A+cT0o8D0y9zhlx/UvtQ9YC91yM/33/8AMrkmm9mTz3Ve6H6n3D8xk/5zWPCdKv0GUuM6uX6gcz+vs7TqhpMMPtgjlnrM8/umwTeqOVtvqwRiNGMEBGgMBgMUxAK0RSJtJZaJtEykSaQy0TIkMtCmIpCxDPOWYHUyqykQyqy0Szk19uHReRXxPac+edNI6MMPpbogopJJs52Y/sluxP3zkySs2UppfT0L6dRY3FEUAfabiMKJOPHkyyoxm3BXKR7FFKoMKMf7z2sWNQjSPPyTlJ2yyzUyY4jRJDU6CuwgsvrAEchkEjzU48plLDGXodGPVZMfRPoUNug0r03DZ0saooeY1VnR5A/aavH4EDwzPNz6bL23dD29Nr8cl17nt6Wjb0ca3Tad2+ufXOT6rUYIByGCY7qSORJ/sop8yJ52X4nTHJ9PQ9OE8bTkjl1erquNZp0yaPTUpYtGmVVwpd8vb4dmbAHtA7T1tBo9n15HbPn+JcQc/ox9ERxPWPEGx2IPcHsYpRUlTEnTs80bJUH5gsB7oPb9ZwPh2Nys7fn57dp6VahQFUYA8AJ2xgoKkcUpOTtjZjskBhYzRWBsx2BoWAYxGgBoACMYIDFMQCtEyhGkspEmkstE2kMpCGItE2kspCxDPOE50dZRZaIZVZSJI6zburhkbFi9sHsrL5/nObUQk2pI6dPmUU4yIUaF27N6oHifMyY4HIJ54x7HsUVqgwowBPQhBRVI8+c3J2ywmhmxxGSOIyRxKRI0bQLoznTbqg/Ph3wQBk8Fz44XwGcDMw+VxuW5o3esyuGy+h1zoOUYRiCICDEI0TYCkzNyHQheRuKSBzhuHQwaUpCaGlpioMoQYxGgAIwNApCxMBDEUibSWWibSGUibSSkTaSy0IYi0LEM84TnR1MosollFMpEsoplJkMoploloqplIzY4lWQyglEscRokcGUIYRiHECQiMQwjJDADSGwAxmcpDSIu8xci0iReQ5l7QhoKQUOrS0yWh1aapktFBNUSNKJNAARjAYrAUmIoRjEUibGSykTYyGy0TYybKSJsZNlpEyYikCKxnniYI62OJRJQGUQxwY0SUUykQygMpEsoDKIZRTKRLQ4MaZLQ4MokcGUiRwYyRhATGEBGibEAmZSkOiTvMZSLSOayyc8pmyiSNkz3mm0ZbJSkS4lFeaqRLRZGm0WZtFlM3TM2NmaIkMYAgApMQ0hSYmy6JsZLKSJsZLZSRJjIZaQhMktImTJKSEJiZSQMxDOITFHQMJSEMsollBGmQODKTE0ODHZDRRTKsTQ6mVZDRQNGmS0ODKsmhwZVk0MDHZNDAx2KhsxNioPKZuQUTZ5jKRSRz2POWczWMTlssnNKZvGJHqSN5e0ZbI1MTiWR50QkZuJ0VtOqEjKSOhDOiJk0VBmyIo2Y7CgExNgkKTFZVCMZNlJEyYWUkTZpDZaRJjIbLSELSbKoQmFlJCkyGxmisDiEzOkYSiRxGSMIxDiNMljgyiR1MaJaHBjsmhwZSZLQ4MqxUOGjsmhg0aZLQwaOxUHlE2KgF5hKQ1Ei9k55yNFE5brJyTkbQicj2TnbN1Em1kiy1EKvKTE4nVSZ04zGR2VmdsDnkXQzqiZNFczVMijFo7HQpaJsdClpNjoRmibKSEZpLZSRJmktlpE2MlspImWk2XQCYmwBmIqgZgFHKJmjZjiUIYRkhEAHEZI2ZSYhgY7JHBgKhgZSZLQwMdk0OGjTJocNHYqDyjsVGLSZMKJs8wkykiNjzlmzVI47rJyTZvCJzF5ztm1C8orHRWuaQIkdlU7MaOeR1IZ2QMWXUzpRk0UzNLJoBaFhQC0lspIUtFY6JlorKSEJktlJE2MVlJCEyWykJJKATEMBgMEAOcSEajCUIcQJCIwGEZIwgIYRoQQYCGBlCGBjsmhsxpiHBjFQcwsVClpEmNIm7TCTLSOa15yzZrGJxWvOSbOmMSPKYNmlG5RIVHRSZ0QRnM7ajOzGc0kdKGdcDJlkabpmbQ2Zdk0blCwoUtFZVCloh0ITFZVCEybGITJspIQmS2UCAwGAxcxWBswGQElGrHEZLGEZI0BBEYgxiGEACIyRsxgERiGBgTQcxpgEmDYqFYzOTKSIu0wky0jmtac0zeKOK0zlmbxRLlMWaUblEhUdNJnTjMpo7ajOuBzyR0oZ0xZi0WUzdMzaGzKsVAJhYULmIdAJhYxSZNlUKTENCkxMoQyRgjABiYxTEUaAH7L6KNu9/V/Fr+SeFzDN4Pd+RxeQ+inbv5mr+NX8kOYZvAvkMXkPoq2739V8av5I+YZvAfIYvJvRXt38zVfFr+SHMM3gXL8XkPos2/8Amar4tfyQ5jm8By/D5N6LNv8A5mq+LX8kfMs3gOX4fIfRbt/v6r4tfyQ5lm8C5dh8m9F23+/qvi1/JDmWbwHLsPkPov2/39V8Wv5IcyzeA5dh8m9F+3+/qvi1/JHzLN4DluHyD0Z7dnj1NTyADFetXkAkgH7H3H9IczzeBctw+QWfs121ftW6lexPe6sdgMn+x7IczzeA5bh8j+jHb/f1Xxa/khzPN4DluHyK/wCzHbh42akZIHe6sdycAfYkviOZ+w+XYfID+yzb/f1Xxa/kkvXZX7D5fh8kl/ZXtjgkW6phyZSRdURyViGH2PEEEflIeryMpaLEvcU/sh2w/wDM1fxq/kkPPNlrSY0D0P7X7+s+NX8kn4sh/LQB6H9r9/WfGr+SHxZB8tAgP2a7MOX9J1H8MgPnUVepnOM+p2+yf0MpaiaJejxsv6N9pBYfWNRlAGYdeolQcYJ9T7x+s0WsyIh6DE/cNX7P9obHHU3MWTmOOoqOUyRy+x4ZVv0Mta/KvYnl2HyPX9ANqIQjUXkWtxrPXqxY2M4X1O/aVzLN4FyzD5CfoFtQDH6xdit+m569XqPjPE+p2OD4R8zzeBcswefyXT9mu3sAws1JVgCCLayCD4EepDmefwPlmDz+TejLQfzNV8Wv5IczzeA5Zh8m9GO3+/qvi1/JFzPN4DluHyD0Ybf7+q+LX8kOZZvActw+Tei/b/f1Xxa/khzHP4Hy7D5B6Ldv9/VfFr+SHMs3gOXYfJvRbt/v6r4tfyRcxzeA5fh8g9Fm3/zNV8Wv5IcwzeB8vw+Teizbvf1Xxa/khzDN4Dl+LyD0V7d7+r+LX8kXMM3gPkMXk3or2739X8Wv5IcwzeA+QxeT7ucR3GgBoAaAGgBoAaAGgBoATvr5oy++rL3zjuMeREAPJo2AKEy6s1Rq4MKQnBVv6hUd/Mernx8zmAEn+jnJAj2VvxrWkFtPkhBS1ee7fa9bOfu8IAOPo8OVjM1Z6gAIWt1CjCAqF58ePqZxjtnxgFDXbCC9jA1BXemwVtpw6hkdWGSWz4LjAwBnOIAJV9H+OPXrbi1Z4Np81WcVsHJ15+s5555f3R2gBfS7Q1fWAtyNQ97klD1EFju3FG5dgC4wMeIPt7AE12LBqPKpekaz/D0/D7FnPKev6pbwY98iAB2/YEpallK8qhUCwr4l+NLVt59uRYMf8I/GAHfXolW6y/nYWsrrrNZsY0qELEMqeAY8u588CAHPqNsZlvAsXlqXyzMjECsLxVAFYHtj298nt3gBLTbO9Tu6Xkc0YcSrEdQ1ogYjlggcM4AHie8AG/c+GqKOFWqpaj6rl7VCsOLHlgjLE+GfHvABa9ptVEUXLhNQlwBqcoqKoAqQGzKjsT4nx8IAbUbQ7m0m1MWahL1HRf1eNQr4sRYCfAHI494Aejo6OnVXXnl060r5EAcuIAzj8oAWgBoAaAGgBoAaAGgBoAaAGgB//9k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b4e88aa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b4e88a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b4e88aa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b4e88aa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b4e88aa5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b4e88aa5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b4e88aa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b4e88aa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b4e88aa5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b4e88aa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b4e88aa5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b4e88aa5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b4e88aa5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b4e88aa5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b4e88aa5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b4e88aa5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https://learn.genetics.utah.edu/content/basics/ptc/images/ptc.JPG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génétique et l’hérédité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Le phénylthiocarbamide</a:t>
            </a:r>
            <a:endParaRPr sz="3600"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capacité de goûter le PTC est dominant (G)</a:t>
            </a:r>
            <a:endParaRPr b="1"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D’autres faits au sujet de PTC</a:t>
            </a:r>
            <a:endParaRPr sz="3600"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Seulement la moitié des personnes indigènes d’Australie peut le goûter.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Presque 100% des personnes indigènes des Amériques peuvent le goûter.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Ceux qui peuvent le goûter sont moins probables de fumer ou d’aimer le café ou le thé.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Ceux qui peuvent le goûter sont plus probables de trouver les légumes verts amers.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Les femmes, les personnes asiatiques et les personnes noires américains sont plus probables de le goûter.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GloFish</a:t>
            </a:r>
            <a:endParaRPr sz="3600"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729450" y="2078875"/>
            <a:ext cx="7927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											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										     Le poisson </a:t>
            </a:r>
            <a:r>
              <a:rPr lang="en" sz="3000"/>
              <a:t>zèbre</a:t>
            </a:r>
            <a:endParaRPr sz="3000"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743" y="957220"/>
            <a:ext cx="2837285" cy="3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713" y="1126400"/>
            <a:ext cx="26003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 caryotype</a:t>
            </a:r>
            <a:endParaRPr sz="360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une image des chromosomes d’une cellule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Peut utiliser pour trouver les anomalies 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</a:rPr>
              <a:t>Différent pour chaque personne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 gène</a:t>
            </a:r>
            <a:endParaRPr sz="36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un segment d’ADN déterminant un caractère héréditaire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Chaque parent donne un gène à la progéniture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 allèle</a:t>
            </a:r>
            <a:endParaRPr sz="36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 différentes formes que peut prendre un gène donné 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ex. G, g ou T, t ou F, f</a:t>
            </a:r>
            <a:endParaRPr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 génotype</a:t>
            </a:r>
            <a:endParaRPr sz="3600"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constitution génétique d’un organisme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 phénotype</a:t>
            </a:r>
            <a:endParaRPr sz="3600"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les caractéristiques observables du génotype d’un organisme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Hétérozygote</a:t>
            </a:r>
            <a:r>
              <a:rPr lang="en"/>
              <a:t> 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 allèle dominant et un allèle récessif (Gg)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Homozygote</a:t>
            </a:r>
            <a:endParaRPr sz="3600"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deux allèles dominants (GG) ou deux allèles récessifs (gg)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</a:t>
            </a:r>
            <a:r>
              <a:rPr lang="en" sz="3600"/>
              <a:t>e </a:t>
            </a:r>
            <a:r>
              <a:rPr lang="en" sz="3600"/>
              <a:t>phénylthiocarbamide</a:t>
            </a:r>
            <a:endParaRPr sz="3600"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Arthur Fox a découvert que certains ont le goût pour ce produit chimique en 1931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moyen 75% de la population peut goûter le PTC et 25% ne peut pas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 gène qui code pour PTC est TAS2R38 (découvert en 2003)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 résultats possibles sont intensément amer, assez amer aucun goût</a:t>
            </a:r>
            <a:endParaRPr sz="180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250" y="160375"/>
            <a:ext cx="1756324" cy="20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