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enome.gov/genetics-glossary/Sex-Linked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c56cfa04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c56cfa04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https://www.firstaidforfree.com/wp-content/uploads/2016/01/Sickle-and-normal-red-cell-291x300.jpg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c56cfa046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c56cfa046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c56cfa046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c56cfa046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c56cfa0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c56cfa0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c56cfa04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c56cfa04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https://i.pinimg.com/originals/81/67/45/8167459a7c572108ca879c835c24a4a7.jpg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c56cfa04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c56cfa04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https://cdn.ilovefreesoftware.com/wp-content/uploads/2018/06/4-Best-Free-Online-Pedigree-Chart-Maker-Websites.png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c56cfa04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c56cfa04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c56cfa046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c56cfa046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c56cfa04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c56cfa04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c56cfa046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c56cfa046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https://www.genome.gov/genetics-glossary/Sex-Linked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c56cfa046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c56cfa046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L’hérédité des traits liés au sexe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 de l’hémophilie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285927" y="1595775"/>
            <a:ext cx="54459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Un trait sur le gène X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Si un mère et un père ont un bébé et la prochaine génération est XY, le garçon sera hémophile</a:t>
            </a:r>
            <a:endParaRPr sz="3000"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38" y="1595775"/>
            <a:ext cx="27717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Alors, si le maladie se trouve sur la chromosome X...</a:t>
            </a:r>
            <a:endParaRPr/>
          </a:p>
        </p:txBody>
      </p:sp>
      <p:cxnSp>
        <p:nvCxnSpPr>
          <p:cNvPr id="137" name="Google Shape;137;p23"/>
          <p:cNvCxnSpPr>
            <a:stCxn id="138" idx="0"/>
            <a:endCxn id="139" idx="2"/>
          </p:cNvCxnSpPr>
          <p:nvPr/>
        </p:nvCxnSpPr>
        <p:spPr>
          <a:xfrm rot="-5400000">
            <a:off x="5058600" y="1723740"/>
            <a:ext cx="812100" cy="17853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0" name="Google Shape;140;p23"/>
          <p:cNvCxnSpPr>
            <a:stCxn id="141" idx="2"/>
            <a:endCxn id="138" idx="0"/>
          </p:cNvCxnSpPr>
          <p:nvPr/>
        </p:nvCxnSpPr>
        <p:spPr>
          <a:xfrm flipH="1" rot="-5400000">
            <a:off x="3183875" y="1634281"/>
            <a:ext cx="812100" cy="19644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8" name="Google Shape;138;p23"/>
          <p:cNvSpPr txBox="1"/>
          <p:nvPr/>
        </p:nvSpPr>
        <p:spPr>
          <a:xfrm>
            <a:off x="3379050" y="3022440"/>
            <a:ext cx="2385900" cy="960900"/>
          </a:xfrm>
          <a:prstGeom prst="rect">
            <a:avLst/>
          </a:prstGeom>
          <a:solidFill>
            <a:srgbClr val="155B54"/>
          </a:solidFill>
          <a:ln cap="flat" cmpd="sng" w="19050">
            <a:solidFill>
              <a:srgbClr val="155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Bébé XY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1449575" y="1157731"/>
            <a:ext cx="2316300" cy="1052700"/>
          </a:xfrm>
          <a:prstGeom prst="rect">
            <a:avLst/>
          </a:prstGeom>
          <a:solidFill>
            <a:srgbClr val="1D7E74"/>
          </a:solidFill>
          <a:ln cap="flat" cmpd="sng" w="19050">
            <a:solidFill>
              <a:srgbClr val="1D7E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Mère XX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5241075" y="1157730"/>
            <a:ext cx="2232600" cy="1052700"/>
          </a:xfrm>
          <a:prstGeom prst="rect">
            <a:avLst/>
          </a:prstGeom>
          <a:solidFill>
            <a:srgbClr val="1D7E74"/>
          </a:solidFill>
          <a:ln cap="flat" cmpd="sng" w="19050">
            <a:solidFill>
              <a:srgbClr val="1D7E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Père XY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3"/>
          <p:cNvSpPr/>
          <p:nvPr/>
        </p:nvSpPr>
        <p:spPr>
          <a:xfrm>
            <a:off x="4572000" y="3899725"/>
            <a:ext cx="418200" cy="5727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3"/>
          <p:cNvSpPr txBox="1"/>
          <p:nvPr/>
        </p:nvSpPr>
        <p:spPr>
          <a:xfrm>
            <a:off x="3422100" y="4472425"/>
            <a:ext cx="271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L’hémophilie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ges from reprod-annexes21-45" id="148" name="Google Shape;148;p24"/>
          <p:cNvPicPr preferRelativeResize="0"/>
          <p:nvPr/>
        </p:nvPicPr>
        <p:blipFill rotWithShape="1">
          <a:blip r:embed="rId3">
            <a:alphaModFix/>
          </a:blip>
          <a:srcRect b="19372" l="4233" r="8124" t="33832"/>
          <a:stretch/>
        </p:blipFill>
        <p:spPr>
          <a:xfrm>
            <a:off x="640250" y="0"/>
            <a:ext cx="74590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Un pedigree</a:t>
            </a:r>
            <a:endParaRPr sz="3600"/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La </a:t>
            </a:r>
            <a:r>
              <a:rPr lang="en" sz="3000"/>
              <a:t>représentation</a:t>
            </a:r>
            <a:r>
              <a:rPr lang="en" sz="3000"/>
              <a:t> de la </a:t>
            </a:r>
            <a:r>
              <a:rPr lang="en" sz="3000"/>
              <a:t>généalogie (la descendance des ancêtres)</a:t>
            </a:r>
            <a:r>
              <a:rPr lang="en" sz="3000"/>
              <a:t> d’un individu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89" y="0"/>
            <a:ext cx="70912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258" y="570475"/>
            <a:ext cx="6402042" cy="38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2400262" y="1211351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Les humains ont 23 paires de chromosomes, mais il y a une en particulière : la paire de chromosomes sexuels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Les options sont XX (femelle) ou XY (mâle)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caryotype humain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391" y="1017725"/>
            <a:ext cx="5095219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Les </a:t>
            </a:r>
            <a:r>
              <a:rPr lang="en" sz="3000"/>
              <a:t>règlements</a:t>
            </a:r>
            <a:r>
              <a:rPr lang="en" sz="3000"/>
              <a:t> de dominance et </a:t>
            </a:r>
            <a:r>
              <a:rPr lang="en" sz="3000"/>
              <a:t>récessivité</a:t>
            </a:r>
            <a:r>
              <a:rPr lang="en" sz="3000"/>
              <a:t> n’obéissent pas aux mêmes règles lorsque les gènes sont liés aux chromosomes sexuels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Quelques maladies liés au sexe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2491512" y="1299751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L’hémophilie (un défaut de coagulation de sang)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 daltonisme rouge-vert («colour blindness»)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 dystrophie musculaire Duchenne (le mauvais fonctionnement des muscles)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 syndrome de l’X fragile (les problèmes de développement)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Ces maladies sont plus communs chez les hommes (XY)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Les hommes ont seulement un chromosome X, alors la présence de ces mutations sur le chromosome X est particulièrement problématique. Les femmes ont un autre chromosome X, alors elles ont la chance d’avoir un autre chromosome X qui est normale.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